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42" r:id="rId2"/>
    <p:sldId id="1075" r:id="rId3"/>
    <p:sldId id="1076" r:id="rId4"/>
    <p:sldId id="960" r:id="rId5"/>
    <p:sldId id="1077" r:id="rId6"/>
    <p:sldId id="1078" r:id="rId7"/>
    <p:sldId id="1052" r:id="rId8"/>
    <p:sldId id="1043" r:id="rId9"/>
    <p:sldId id="1049" r:id="rId10"/>
    <p:sldId id="1081" r:id="rId11"/>
    <p:sldId id="1079" r:id="rId12"/>
    <p:sldId id="1082" r:id="rId13"/>
    <p:sldId id="1084" r:id="rId14"/>
    <p:sldId id="1048" r:id="rId15"/>
    <p:sldId id="1002" r:id="rId16"/>
    <p:sldId id="1087" r:id="rId17"/>
    <p:sldId id="1060" r:id="rId18"/>
    <p:sldId id="1085" r:id="rId19"/>
    <p:sldId id="1063" r:id="rId20"/>
    <p:sldId id="1086" r:id="rId21"/>
    <p:sldId id="1062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3399"/>
    <a:srgbClr val="006600"/>
    <a:srgbClr val="FFFF00"/>
    <a:srgbClr val="4D4DD3"/>
    <a:srgbClr val="FF0000"/>
    <a:srgbClr val="2E2EB8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341" autoAdjust="0"/>
  </p:normalViewPr>
  <p:slideViewPr>
    <p:cSldViewPr>
      <p:cViewPr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B70BD-E902-479A-99E9-80DC18056031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8A961A1-9F76-41B4-B1C4-F140910E5ECA}">
      <dgm:prSet phldrT="[Text]" custT="1"/>
      <dgm:spPr/>
      <dgm:t>
        <a:bodyPr/>
        <a:lstStyle/>
        <a:p>
          <a:r>
            <a:rPr lang="en-IN" sz="1400" dirty="0" smtClean="0"/>
            <a:t>EEAT</a:t>
          </a:r>
          <a:endParaRPr lang="en-IN" sz="1400" dirty="0"/>
        </a:p>
      </dgm:t>
    </dgm:pt>
    <dgm:pt modelId="{5003AC3C-0C2B-4E44-A2B3-40152409CD57}" type="parTrans" cxnId="{B0AF4351-2778-4E75-A2C8-BAA1333CD1DA}">
      <dgm:prSet/>
      <dgm:spPr/>
      <dgm:t>
        <a:bodyPr/>
        <a:lstStyle/>
        <a:p>
          <a:endParaRPr lang="en-IN" sz="1400"/>
        </a:p>
      </dgm:t>
    </dgm:pt>
    <dgm:pt modelId="{4D919E10-E357-48FE-9ACA-8ACFA7C824B4}" type="sibTrans" cxnId="{B0AF4351-2778-4E75-A2C8-BAA1333CD1DA}">
      <dgm:prSet/>
      <dgm:spPr/>
      <dgm:t>
        <a:bodyPr/>
        <a:lstStyle/>
        <a:p>
          <a:endParaRPr lang="en-IN" sz="1400"/>
        </a:p>
      </dgm:t>
    </dgm:pt>
    <dgm:pt modelId="{204CAD39-F648-4801-9206-720D3BF5BCE7}">
      <dgm:prSet phldrT="[Text]" custT="1"/>
      <dgm:spPr/>
      <dgm:t>
        <a:bodyPr/>
        <a:lstStyle/>
        <a:p>
          <a:r>
            <a:rPr lang="en-IN" sz="1400" b="1" dirty="0" smtClean="0"/>
            <a:t>NGC</a:t>
          </a:r>
          <a:endParaRPr lang="en-IN" sz="1400" b="1" dirty="0"/>
        </a:p>
      </dgm:t>
    </dgm:pt>
    <dgm:pt modelId="{82C96BBC-5793-4E21-B7F2-741F81720F48}" type="parTrans" cxnId="{6478D738-9051-4B91-AC1E-12B44BAA2B6F}">
      <dgm:prSet/>
      <dgm:spPr/>
      <dgm:t>
        <a:bodyPr/>
        <a:lstStyle/>
        <a:p>
          <a:endParaRPr lang="en-IN" sz="1400"/>
        </a:p>
      </dgm:t>
    </dgm:pt>
    <dgm:pt modelId="{9DB2EEA6-CCB1-4B82-BC2C-49A7CF5666AD}" type="sibTrans" cxnId="{6478D738-9051-4B91-AC1E-12B44BAA2B6F}">
      <dgm:prSet/>
      <dgm:spPr/>
      <dgm:t>
        <a:bodyPr/>
        <a:lstStyle/>
        <a:p>
          <a:endParaRPr lang="en-IN" sz="1400"/>
        </a:p>
      </dgm:t>
    </dgm:pt>
    <dgm:pt modelId="{54CACE2C-8A4C-4461-B6EE-EA2C4430EB08}">
      <dgm:prSet phldrT="[Text]" custT="1"/>
      <dgm:spPr/>
      <dgm:t>
        <a:bodyPr/>
        <a:lstStyle/>
        <a:p>
          <a:r>
            <a:rPr lang="en-IN" sz="1200" b="1" dirty="0" smtClean="0"/>
            <a:t>Capacity Building </a:t>
          </a:r>
          <a:endParaRPr lang="en-IN" sz="1200" b="1" dirty="0"/>
        </a:p>
      </dgm:t>
    </dgm:pt>
    <dgm:pt modelId="{222ACFD1-8CB4-4704-A846-2A48CB6046DB}" type="parTrans" cxnId="{9A29BFE5-3162-4255-B02C-428372503C45}">
      <dgm:prSet/>
      <dgm:spPr/>
      <dgm:t>
        <a:bodyPr/>
        <a:lstStyle/>
        <a:p>
          <a:endParaRPr lang="en-IN" sz="1400"/>
        </a:p>
      </dgm:t>
    </dgm:pt>
    <dgm:pt modelId="{28D1DBF6-FE12-48EA-B3A1-F76208AC1A81}" type="sibTrans" cxnId="{9A29BFE5-3162-4255-B02C-428372503C45}">
      <dgm:prSet/>
      <dgm:spPr/>
      <dgm:t>
        <a:bodyPr/>
        <a:lstStyle/>
        <a:p>
          <a:endParaRPr lang="en-IN" sz="1400"/>
        </a:p>
      </dgm:t>
    </dgm:pt>
    <dgm:pt modelId="{51D499C5-7E90-4948-A03B-4FFC76B5C32C}">
      <dgm:prSet phldrT="[Text]" custT="1"/>
      <dgm:spPr/>
      <dgm:t>
        <a:bodyPr/>
        <a:lstStyle/>
        <a:p>
          <a:r>
            <a:rPr lang="en-IN" sz="1400" b="1" dirty="0" smtClean="0"/>
            <a:t>NNCP</a:t>
          </a:r>
          <a:endParaRPr lang="en-IN" sz="1400" b="1" dirty="0"/>
        </a:p>
      </dgm:t>
    </dgm:pt>
    <dgm:pt modelId="{18583CF9-CF1A-46FF-9D3C-9C60D2085B2F}" type="parTrans" cxnId="{F427E6FD-31D3-41AB-82C0-D3FCE3C83BDA}">
      <dgm:prSet/>
      <dgm:spPr/>
      <dgm:t>
        <a:bodyPr/>
        <a:lstStyle/>
        <a:p>
          <a:endParaRPr lang="en-IN" sz="1400"/>
        </a:p>
      </dgm:t>
    </dgm:pt>
    <dgm:pt modelId="{CCE8575B-4E05-4046-B1DD-0024E0A90282}" type="sibTrans" cxnId="{F427E6FD-31D3-41AB-82C0-D3FCE3C83BDA}">
      <dgm:prSet/>
      <dgm:spPr/>
      <dgm:t>
        <a:bodyPr/>
        <a:lstStyle/>
        <a:p>
          <a:endParaRPr lang="en-IN" sz="1400"/>
        </a:p>
      </dgm:t>
    </dgm:pt>
    <dgm:pt modelId="{DADBA90A-CEFB-428A-AEC3-944BA0CE8181}" type="pres">
      <dgm:prSet presAssocID="{02DB70BD-E902-479A-99E9-80DC180560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077D1B6-E437-44F8-BFD8-5DD731FA80C9}" type="pres">
      <dgm:prSet presAssocID="{B8A961A1-9F76-41B4-B1C4-F140910E5ECA}" presName="centerShape" presStyleLbl="node0" presStyleIdx="0" presStyleCnt="1"/>
      <dgm:spPr/>
      <dgm:t>
        <a:bodyPr/>
        <a:lstStyle/>
        <a:p>
          <a:endParaRPr lang="en-IN"/>
        </a:p>
      </dgm:t>
    </dgm:pt>
    <dgm:pt modelId="{0D98DA51-A614-46D6-A2C2-EC653D54BEB9}" type="pres">
      <dgm:prSet presAssocID="{204CAD39-F648-4801-9206-720D3BF5BCE7}" presName="node" presStyleLbl="node1" presStyleIdx="0" presStyleCnt="3" custScaleX="144249" custScaleY="1055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46F28B-D291-46E0-8589-B9B0C0012E16}" type="pres">
      <dgm:prSet presAssocID="{204CAD39-F648-4801-9206-720D3BF5BCE7}" presName="dummy" presStyleCnt="0"/>
      <dgm:spPr/>
    </dgm:pt>
    <dgm:pt modelId="{F371D017-F303-47D5-A0F7-AF191FD345A5}" type="pres">
      <dgm:prSet presAssocID="{9DB2EEA6-CCB1-4B82-BC2C-49A7CF5666AD}" presName="sibTrans" presStyleLbl="sibTrans2D1" presStyleIdx="0" presStyleCnt="3"/>
      <dgm:spPr/>
      <dgm:t>
        <a:bodyPr/>
        <a:lstStyle/>
        <a:p>
          <a:endParaRPr lang="en-IN"/>
        </a:p>
      </dgm:t>
    </dgm:pt>
    <dgm:pt modelId="{1BB9A9BB-9D60-428E-ADB7-F196F531F488}" type="pres">
      <dgm:prSet presAssocID="{54CACE2C-8A4C-4461-B6EE-EA2C4430EB08}" presName="node" presStyleLbl="node1" presStyleIdx="1" presStyleCnt="3" custScaleX="126769" custScaleY="87878" custRadScaleRad="100125" custRadScaleInc="-3662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6812C6-7FBD-4633-A0DE-00CC6B12BE88}" type="pres">
      <dgm:prSet presAssocID="{54CACE2C-8A4C-4461-B6EE-EA2C4430EB08}" presName="dummy" presStyleCnt="0"/>
      <dgm:spPr/>
    </dgm:pt>
    <dgm:pt modelId="{E3850A9D-9FDA-46DF-BC19-E69600EFC652}" type="pres">
      <dgm:prSet presAssocID="{28D1DBF6-FE12-48EA-B3A1-F76208AC1A81}" presName="sibTrans" presStyleLbl="sibTrans2D1" presStyleIdx="1" presStyleCnt="3" custLinFactNeighborX="-447" custLinFactNeighborY="-1176"/>
      <dgm:spPr/>
      <dgm:t>
        <a:bodyPr/>
        <a:lstStyle/>
        <a:p>
          <a:endParaRPr lang="en-IN"/>
        </a:p>
      </dgm:t>
    </dgm:pt>
    <dgm:pt modelId="{F239C97A-74AB-463C-A540-C80A444A234B}" type="pres">
      <dgm:prSet presAssocID="{51D499C5-7E90-4948-A03B-4FFC76B5C32C}" presName="node" presStyleLbl="node1" presStyleIdx="2" presStyleCnt="3" custScaleX="130969" custScaleY="91591" custRadScaleRad="105959" custRadScaleInc="3878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5CD5D3-53AF-46A6-BB98-37CED76563B9}" type="pres">
      <dgm:prSet presAssocID="{51D499C5-7E90-4948-A03B-4FFC76B5C32C}" presName="dummy" presStyleCnt="0"/>
      <dgm:spPr/>
    </dgm:pt>
    <dgm:pt modelId="{E5A4412A-7965-4175-B773-D40D3666DA11}" type="pres">
      <dgm:prSet presAssocID="{CCE8575B-4E05-4046-B1DD-0024E0A90282}" presName="sibTrans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E8098838-C656-44F0-BA34-F6FFB0616A9D}" type="presOf" srcId="{28D1DBF6-FE12-48EA-B3A1-F76208AC1A81}" destId="{E3850A9D-9FDA-46DF-BC19-E69600EFC652}" srcOrd="0" destOrd="0" presId="urn:microsoft.com/office/officeart/2005/8/layout/radial6"/>
    <dgm:cxn modelId="{06BA88DB-B68F-44E1-A819-6E5884B52162}" type="presOf" srcId="{54CACE2C-8A4C-4461-B6EE-EA2C4430EB08}" destId="{1BB9A9BB-9D60-428E-ADB7-F196F531F488}" srcOrd="0" destOrd="0" presId="urn:microsoft.com/office/officeart/2005/8/layout/radial6"/>
    <dgm:cxn modelId="{F68415CE-FF41-4F6D-8B0B-12849FD15CA8}" type="presOf" srcId="{02DB70BD-E902-479A-99E9-80DC18056031}" destId="{DADBA90A-CEFB-428A-AEC3-944BA0CE8181}" srcOrd="0" destOrd="0" presId="urn:microsoft.com/office/officeart/2005/8/layout/radial6"/>
    <dgm:cxn modelId="{940C5C86-6734-45CA-BAF3-46A374EDDDC2}" type="presOf" srcId="{9DB2EEA6-CCB1-4B82-BC2C-49A7CF5666AD}" destId="{F371D017-F303-47D5-A0F7-AF191FD345A5}" srcOrd="0" destOrd="0" presId="urn:microsoft.com/office/officeart/2005/8/layout/radial6"/>
    <dgm:cxn modelId="{C92E8F11-25A9-41FF-8FCF-BE7B7A4E8544}" type="presOf" srcId="{B8A961A1-9F76-41B4-B1C4-F140910E5ECA}" destId="{B077D1B6-E437-44F8-BFD8-5DD731FA80C9}" srcOrd="0" destOrd="0" presId="urn:microsoft.com/office/officeart/2005/8/layout/radial6"/>
    <dgm:cxn modelId="{B0AF4351-2778-4E75-A2C8-BAA1333CD1DA}" srcId="{02DB70BD-E902-479A-99E9-80DC18056031}" destId="{B8A961A1-9F76-41B4-B1C4-F140910E5ECA}" srcOrd="0" destOrd="0" parTransId="{5003AC3C-0C2B-4E44-A2B3-40152409CD57}" sibTransId="{4D919E10-E357-48FE-9ACA-8ACFA7C824B4}"/>
    <dgm:cxn modelId="{0271C407-4DD6-4460-99C1-A040639861B7}" type="presOf" srcId="{CCE8575B-4E05-4046-B1DD-0024E0A90282}" destId="{E5A4412A-7965-4175-B773-D40D3666DA11}" srcOrd="0" destOrd="0" presId="urn:microsoft.com/office/officeart/2005/8/layout/radial6"/>
    <dgm:cxn modelId="{AFD4AA00-6913-4BB7-B975-315B68ED053A}" type="presOf" srcId="{51D499C5-7E90-4948-A03B-4FFC76B5C32C}" destId="{F239C97A-74AB-463C-A540-C80A444A234B}" srcOrd="0" destOrd="0" presId="urn:microsoft.com/office/officeart/2005/8/layout/radial6"/>
    <dgm:cxn modelId="{9A29BFE5-3162-4255-B02C-428372503C45}" srcId="{B8A961A1-9F76-41B4-B1C4-F140910E5ECA}" destId="{54CACE2C-8A4C-4461-B6EE-EA2C4430EB08}" srcOrd="1" destOrd="0" parTransId="{222ACFD1-8CB4-4704-A846-2A48CB6046DB}" sibTransId="{28D1DBF6-FE12-48EA-B3A1-F76208AC1A81}"/>
    <dgm:cxn modelId="{F427E6FD-31D3-41AB-82C0-D3FCE3C83BDA}" srcId="{B8A961A1-9F76-41B4-B1C4-F140910E5ECA}" destId="{51D499C5-7E90-4948-A03B-4FFC76B5C32C}" srcOrd="2" destOrd="0" parTransId="{18583CF9-CF1A-46FF-9D3C-9C60D2085B2F}" sibTransId="{CCE8575B-4E05-4046-B1DD-0024E0A90282}"/>
    <dgm:cxn modelId="{6478D738-9051-4B91-AC1E-12B44BAA2B6F}" srcId="{B8A961A1-9F76-41B4-B1C4-F140910E5ECA}" destId="{204CAD39-F648-4801-9206-720D3BF5BCE7}" srcOrd="0" destOrd="0" parTransId="{82C96BBC-5793-4E21-B7F2-741F81720F48}" sibTransId="{9DB2EEA6-CCB1-4B82-BC2C-49A7CF5666AD}"/>
    <dgm:cxn modelId="{ABB960EC-594A-4E62-8814-7A6E17DD7273}" type="presOf" srcId="{204CAD39-F648-4801-9206-720D3BF5BCE7}" destId="{0D98DA51-A614-46D6-A2C2-EC653D54BEB9}" srcOrd="0" destOrd="0" presId="urn:microsoft.com/office/officeart/2005/8/layout/radial6"/>
    <dgm:cxn modelId="{29F9274E-41D3-443B-A374-9B6E71F81ABF}" type="presParOf" srcId="{DADBA90A-CEFB-428A-AEC3-944BA0CE8181}" destId="{B077D1B6-E437-44F8-BFD8-5DD731FA80C9}" srcOrd="0" destOrd="0" presId="urn:microsoft.com/office/officeart/2005/8/layout/radial6"/>
    <dgm:cxn modelId="{BF239657-BBDB-473C-B99D-D04D220D8B92}" type="presParOf" srcId="{DADBA90A-CEFB-428A-AEC3-944BA0CE8181}" destId="{0D98DA51-A614-46D6-A2C2-EC653D54BEB9}" srcOrd="1" destOrd="0" presId="urn:microsoft.com/office/officeart/2005/8/layout/radial6"/>
    <dgm:cxn modelId="{58E7F801-039F-4EC3-A786-B01706E45B62}" type="presParOf" srcId="{DADBA90A-CEFB-428A-AEC3-944BA0CE8181}" destId="{2246F28B-D291-46E0-8589-B9B0C0012E16}" srcOrd="2" destOrd="0" presId="urn:microsoft.com/office/officeart/2005/8/layout/radial6"/>
    <dgm:cxn modelId="{1BAA3D1B-570F-42E6-ADE9-C5E84A217CB7}" type="presParOf" srcId="{DADBA90A-CEFB-428A-AEC3-944BA0CE8181}" destId="{F371D017-F303-47D5-A0F7-AF191FD345A5}" srcOrd="3" destOrd="0" presId="urn:microsoft.com/office/officeart/2005/8/layout/radial6"/>
    <dgm:cxn modelId="{D8B32322-666A-4BDB-8313-E42923370D6A}" type="presParOf" srcId="{DADBA90A-CEFB-428A-AEC3-944BA0CE8181}" destId="{1BB9A9BB-9D60-428E-ADB7-F196F531F488}" srcOrd="4" destOrd="0" presId="urn:microsoft.com/office/officeart/2005/8/layout/radial6"/>
    <dgm:cxn modelId="{9E89311C-6061-4E26-94F2-682089E1647E}" type="presParOf" srcId="{DADBA90A-CEFB-428A-AEC3-944BA0CE8181}" destId="{4F6812C6-7FBD-4633-A0DE-00CC6B12BE88}" srcOrd="5" destOrd="0" presId="urn:microsoft.com/office/officeart/2005/8/layout/radial6"/>
    <dgm:cxn modelId="{FE64568F-D3E1-46C6-AA0A-D40DFAFE57B2}" type="presParOf" srcId="{DADBA90A-CEFB-428A-AEC3-944BA0CE8181}" destId="{E3850A9D-9FDA-46DF-BC19-E69600EFC652}" srcOrd="6" destOrd="0" presId="urn:microsoft.com/office/officeart/2005/8/layout/radial6"/>
    <dgm:cxn modelId="{E43D7E10-C985-4875-AF0F-971A45092992}" type="presParOf" srcId="{DADBA90A-CEFB-428A-AEC3-944BA0CE8181}" destId="{F239C97A-74AB-463C-A540-C80A444A234B}" srcOrd="7" destOrd="0" presId="urn:microsoft.com/office/officeart/2005/8/layout/radial6"/>
    <dgm:cxn modelId="{334C9ED8-19DA-4BBE-B524-205452C37BF0}" type="presParOf" srcId="{DADBA90A-CEFB-428A-AEC3-944BA0CE8181}" destId="{DF5CD5D3-53AF-46A6-BB98-37CED76563B9}" srcOrd="8" destOrd="0" presId="urn:microsoft.com/office/officeart/2005/8/layout/radial6"/>
    <dgm:cxn modelId="{87300EC2-30A1-48CE-8511-DFC6058C91C6}" type="presParOf" srcId="{DADBA90A-CEFB-428A-AEC3-944BA0CE8181}" destId="{E5A4412A-7965-4175-B773-D40D3666DA11}" srcOrd="9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A4412A-7965-4175-B773-D40D3666DA11}">
      <dsp:nvSpPr>
        <dsp:cNvPr id="0" name=""/>
        <dsp:cNvSpPr/>
      </dsp:nvSpPr>
      <dsp:spPr>
        <a:xfrm>
          <a:off x="1057026" y="346390"/>
          <a:ext cx="2259739" cy="2259739"/>
        </a:xfrm>
        <a:prstGeom prst="blockArc">
          <a:avLst>
            <a:gd name="adj1" fmla="val 9870849"/>
            <a:gd name="adj2" fmla="val 1641398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50A9D-9FDA-46DF-BC19-E69600EFC652}">
      <dsp:nvSpPr>
        <dsp:cNvPr id="0" name=""/>
        <dsp:cNvSpPr/>
      </dsp:nvSpPr>
      <dsp:spPr>
        <a:xfrm>
          <a:off x="1082261" y="512415"/>
          <a:ext cx="2259739" cy="2259739"/>
        </a:xfrm>
        <a:prstGeom prst="blockArc">
          <a:avLst>
            <a:gd name="adj1" fmla="val 318415"/>
            <a:gd name="adj2" fmla="val 1048159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1D017-F303-47D5-A0F7-AF191FD345A5}">
      <dsp:nvSpPr>
        <dsp:cNvPr id="0" name=""/>
        <dsp:cNvSpPr/>
      </dsp:nvSpPr>
      <dsp:spPr>
        <a:xfrm>
          <a:off x="1127109" y="348526"/>
          <a:ext cx="2259739" cy="2259739"/>
        </a:xfrm>
        <a:prstGeom prst="blockArc">
          <a:avLst>
            <a:gd name="adj1" fmla="val 16195543"/>
            <a:gd name="adj2" fmla="val 92225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77D1B6-E437-44F8-BFD8-5DD731FA80C9}">
      <dsp:nvSpPr>
        <dsp:cNvPr id="0" name=""/>
        <dsp:cNvSpPr/>
      </dsp:nvSpPr>
      <dsp:spPr>
        <a:xfrm>
          <a:off x="1735281" y="958131"/>
          <a:ext cx="1040531" cy="1040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EEAT</a:t>
          </a:r>
          <a:endParaRPr lang="en-IN" sz="1400" kern="1200" dirty="0"/>
        </a:p>
      </dsp:txBody>
      <dsp:txXfrm>
        <a:off x="1735281" y="958131"/>
        <a:ext cx="1040531" cy="1040531"/>
      </dsp:txXfrm>
    </dsp:sp>
    <dsp:sp modelId="{0D98DA51-A614-46D6-A2C2-EC653D54BEB9}">
      <dsp:nvSpPr>
        <dsp:cNvPr id="0" name=""/>
        <dsp:cNvSpPr/>
      </dsp:nvSpPr>
      <dsp:spPr>
        <a:xfrm>
          <a:off x="1730213" y="-9489"/>
          <a:ext cx="1050669" cy="768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NGC</a:t>
          </a:r>
          <a:endParaRPr lang="en-IN" sz="1400" b="1" kern="1200" dirty="0"/>
        </a:p>
      </dsp:txBody>
      <dsp:txXfrm>
        <a:off x="1730213" y="-9489"/>
        <a:ext cx="1050669" cy="768476"/>
      </dsp:txXfrm>
    </dsp:sp>
    <dsp:sp modelId="{1BB9A9BB-9D60-428E-ADB7-F196F531F488}">
      <dsp:nvSpPr>
        <dsp:cNvPr id="0" name=""/>
        <dsp:cNvSpPr/>
      </dsp:nvSpPr>
      <dsp:spPr>
        <a:xfrm>
          <a:off x="2859474" y="1450897"/>
          <a:ext cx="923350" cy="6400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Capacity Building </a:t>
          </a:r>
          <a:endParaRPr lang="en-IN" sz="1200" b="1" kern="1200" dirty="0"/>
        </a:p>
      </dsp:txBody>
      <dsp:txXfrm>
        <a:off x="2859474" y="1450897"/>
        <a:ext cx="923350" cy="640078"/>
      </dsp:txXfrm>
    </dsp:sp>
    <dsp:sp modelId="{F239C97A-74AB-463C-A540-C80A444A234B}">
      <dsp:nvSpPr>
        <dsp:cNvPr id="0" name=""/>
        <dsp:cNvSpPr/>
      </dsp:nvSpPr>
      <dsp:spPr>
        <a:xfrm>
          <a:off x="646343" y="1437372"/>
          <a:ext cx="953941" cy="667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NNCP</a:t>
          </a:r>
          <a:endParaRPr lang="en-IN" sz="1400" b="1" kern="1200" dirty="0"/>
        </a:p>
      </dsp:txBody>
      <dsp:txXfrm>
        <a:off x="646343" y="1437372"/>
        <a:ext cx="953941" cy="667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t" anchorCtr="0" compatLnSpc="1">
            <a:prstTxWarp prst="textNoShape">
              <a:avLst/>
            </a:prstTxWarp>
          </a:bodyPr>
          <a:lstStyle>
            <a:lvl1pPr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79" y="0"/>
            <a:ext cx="3037121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t" anchorCtr="0" compatLnSpc="1">
            <a:prstTxWarp prst="textNoShape">
              <a:avLst/>
            </a:prstTxWarp>
          </a:bodyPr>
          <a:lstStyle>
            <a:lvl1pPr algn="r"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3037122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b" anchorCtr="0" compatLnSpc="1">
            <a:prstTxWarp prst="textNoShape">
              <a:avLst/>
            </a:prstTxWarp>
          </a:bodyPr>
          <a:lstStyle>
            <a:lvl1pPr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79" y="8831160"/>
            <a:ext cx="3037121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b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300"/>
            </a:lvl1pPr>
          </a:lstStyle>
          <a:p>
            <a:pPr>
              <a:defRPr/>
            </a:pPr>
            <a:fld id="{55325373-32C5-4131-9D4A-BD3E4AF6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t" anchorCtr="0" compatLnSpc="1">
            <a:prstTxWarp prst="textNoShape">
              <a:avLst/>
            </a:prstTxWarp>
          </a:bodyPr>
          <a:lstStyle>
            <a:lvl1pPr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79" y="0"/>
            <a:ext cx="3037121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t" anchorCtr="0" compatLnSpc="1">
            <a:prstTxWarp prst="textNoShape">
              <a:avLst/>
            </a:prstTxWarp>
          </a:bodyPr>
          <a:lstStyle>
            <a:lvl1pPr algn="r"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763" y="4416633"/>
            <a:ext cx="5142875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60"/>
            <a:ext cx="3037122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b" anchorCtr="0" compatLnSpc="1">
            <a:prstTxWarp prst="textNoShape">
              <a:avLst/>
            </a:prstTxWarp>
          </a:bodyPr>
          <a:lstStyle>
            <a:lvl1pPr defTabSz="960020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79" y="8831160"/>
            <a:ext cx="3037121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84" tIns="47993" rIns="95984" bIns="47993" numCol="1" anchor="b" anchorCtr="0" compatLnSpc="1">
            <a:prstTxWarp prst="textNoShape">
              <a:avLst/>
            </a:prstTxWarp>
          </a:bodyPr>
          <a:lstStyle>
            <a:lvl1pPr algn="r" defTabSz="958850" eaLnBrk="1" hangingPunct="1">
              <a:defRPr sz="1300"/>
            </a:lvl1pPr>
          </a:lstStyle>
          <a:p>
            <a:pPr>
              <a:defRPr/>
            </a:pPr>
            <a:fld id="{7FAE6991-3FEA-4FB1-9A01-9C66C68BB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6CA22-CE37-4E76-9648-9E1AEB42155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79319-A336-443A-AA4A-04D91789A79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23CF-1CD4-42D5-B75C-E98B4B572D01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B272-2A4D-45CB-9CEA-F1AFD886C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91F0-54C9-438A-8555-77275DFDD041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6971-7A22-45D9-89F9-4F84C6D5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BEF9-2A98-4BD0-88DD-D091A50B77BB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79FC-FDD5-40CA-B5AC-EE621FE76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8CE4-4901-4489-A58C-1E53C4D3EDA4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37206-4704-4414-8840-BEB6018A6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CFA7-037F-4EF7-98BB-68C6B107AD8A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3D8AA-EBF4-4C80-ACFE-A05A61390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0138-C6DF-4B43-8592-752C21410645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7F74-9364-4946-B009-D3E5CC4C0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7891-C6AE-4B3D-B62D-778C9819C6E3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4191-1796-4489-8DB4-8689657C9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3A9C2-A94D-4312-A310-7A06A3CE723D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2378-1A1A-41CA-B49A-52178E314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813C-2199-42F6-9FFD-3DDC917E916C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4436-5429-4D53-A26A-F13B3DA94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A83C-6461-4C46-B9E5-CB54EE8ECEB4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EE7-3799-47E7-9DD7-51219ECE1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C7CB-78FF-4394-A5E5-ECD9139BC81C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61EE-2E67-4C8D-A740-2E76860A1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94E0F269-DC3C-4C2E-9414-BC3F82F1099C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485A88-B4FC-41D9-982E-B0243F323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"/>
            <a:ext cx="9150351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.in/url?sa=i&amp;rct=j&amp;q=&amp;esrc=s&amp;frm=1&amp;source=images&amp;cd=&amp;cad=rja&amp;uact=8&amp;ved=0ahUKEwilqKaH5a3KAhULJI4KHYXDCqQQjRwIBw&amp;url=http://newzstreet.tv/moef/&amp;psig=AFQjCNHpt8bJUCpfl4zI1EQ0kMLkQqe0wQ&amp;ust=145301503253315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.in/url?sa=i&amp;rct=j&amp;q=&amp;esrc=s&amp;frm=1&amp;source=images&amp;cd=&amp;cad=rja&amp;uact=8&amp;ved=0ahUKEwjnvO6a5a3KAhUCWo4KHSN_BuUQjRwIBw&amp;url=http://frienvis.nic.in/ViewGeneralLatestNews.aspx?Id=1821&amp;Year=2015&amp;psig=AFQjCNHpt8bJUCpfl4zI1EQ0kMLkQqe0wQ&amp;ust=145301503253315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/>
            </a:r>
            <a:br>
              <a:rPr lang="en-I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</a:br>
            <a:r>
              <a:rPr lang="en-IN" sz="2400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Cambria" pitchFamily="18" charset="0"/>
                <a:cs typeface="Times New Roman" pitchFamily="18" charset="0"/>
              </a:rPr>
            </a:br>
            <a:endParaRPr lang="en-US" altLang="en-US" sz="2400" b="1" dirty="0" smtClean="0">
              <a:latin typeface="Cambria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8915400" cy="5943600"/>
          </a:xfrm>
        </p:spPr>
        <p:txBody>
          <a:bodyPr/>
          <a:lstStyle/>
          <a:p>
            <a:endParaRPr lang="en-US" altLang="en-US" sz="2400" b="1" dirty="0" smtClean="0"/>
          </a:p>
          <a:p>
            <a:r>
              <a:rPr lang="en-US" altLang="en-US" sz="2800" b="1" dirty="0" smtClean="0">
                <a:solidFill>
                  <a:srgbClr val="0000FF"/>
                </a:solidFill>
              </a:rPr>
              <a:t>Government of India</a:t>
            </a:r>
          </a:p>
          <a:p>
            <a:endParaRPr lang="en-US" altLang="en-US" sz="2800" b="1" dirty="0" smtClean="0">
              <a:solidFill>
                <a:srgbClr val="0000FF"/>
              </a:solidFill>
            </a:endParaRPr>
          </a:p>
          <a:p>
            <a:r>
              <a:rPr lang="en-US" altLang="en-US" sz="2500" b="1" dirty="0" smtClean="0">
                <a:solidFill>
                  <a:srgbClr val="0000FF"/>
                </a:solidFill>
              </a:rPr>
              <a:t>Ministry of Environment, Forest &amp; Climate Change</a:t>
            </a:r>
          </a:p>
          <a:p>
            <a:r>
              <a:rPr lang="en-US" altLang="en-US" sz="2500" b="1" dirty="0" smtClean="0">
                <a:solidFill>
                  <a:srgbClr val="0000FF"/>
                </a:solidFill>
              </a:rPr>
              <a:t>(</a:t>
            </a:r>
            <a:r>
              <a:rPr lang="en-US" altLang="en-US" sz="2500" b="1" dirty="0" err="1" smtClean="0">
                <a:solidFill>
                  <a:srgbClr val="0000FF"/>
                </a:solidFill>
              </a:rPr>
              <a:t>MoEF&amp;CC</a:t>
            </a:r>
            <a:r>
              <a:rPr lang="en-US" altLang="en-US" sz="2500" b="1" dirty="0" smtClean="0">
                <a:solidFill>
                  <a:srgbClr val="0000FF"/>
                </a:solidFill>
              </a:rPr>
              <a:t>)</a:t>
            </a:r>
          </a:p>
          <a:p>
            <a:pPr algn="r"/>
            <a:endParaRPr lang="en-US" alt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en-US" alt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altLang="en-US" sz="2400" b="1" dirty="0" smtClean="0">
                <a:solidFill>
                  <a:srgbClr val="0000FF"/>
                </a:solidFill>
              </a:rPr>
              <a:t>Mr.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Arvind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Kumar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Nautiyal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</a:p>
          <a:p>
            <a:pPr algn="r"/>
            <a:r>
              <a:rPr lang="en-US" altLang="en-US" sz="2400" b="1" dirty="0" smtClean="0">
                <a:solidFill>
                  <a:srgbClr val="0000FF"/>
                </a:solidFill>
              </a:rPr>
              <a:t>Joint Secretary</a:t>
            </a:r>
          </a:p>
          <a:p>
            <a:pPr algn="r"/>
            <a:r>
              <a:rPr lang="en-US" altLang="en-US" sz="2400" b="1" dirty="0" smtClean="0">
                <a:solidFill>
                  <a:srgbClr val="0000FF"/>
                </a:solidFill>
              </a:rPr>
              <a:t>&amp; </a:t>
            </a:r>
          </a:p>
          <a:p>
            <a:pPr algn="r"/>
            <a:r>
              <a:rPr lang="en-US" altLang="en-US" sz="2400" b="1" dirty="0" smtClean="0">
                <a:solidFill>
                  <a:srgbClr val="0000FF"/>
                </a:solidFill>
              </a:rPr>
              <a:t>Dr.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Ritesh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Joshi </a:t>
            </a:r>
          </a:p>
          <a:p>
            <a:pPr algn="r"/>
            <a:r>
              <a:rPr lang="en-US" altLang="en-US" sz="2400" b="1" dirty="0" smtClean="0">
                <a:solidFill>
                  <a:srgbClr val="0000FF"/>
                </a:solidFill>
              </a:rPr>
              <a:t>Scientist</a:t>
            </a:r>
          </a:p>
          <a:p>
            <a:endParaRPr lang="en-US" altLang="en-US" sz="2400" b="1" dirty="0" smtClean="0"/>
          </a:p>
          <a:p>
            <a:endParaRPr lang="en-US" altLang="en-US" sz="2400" dirty="0" smtClean="0"/>
          </a:p>
        </p:txBody>
      </p:sp>
      <p:pic>
        <p:nvPicPr>
          <p:cNvPr id="2055" name="Picture 5" descr="http://newzstreet.tv/moef/images/moef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228600"/>
            <a:ext cx="93576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http://frienvis.nic.in/WriteReadData/UserFiles/image/img/go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0" y="152400"/>
            <a:ext cx="6523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AutoShape 10" descr="The World Bank Working for a World Free of Poverty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:\EE Division\NGC\NGC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28600"/>
            <a:ext cx="1043595" cy="990600"/>
          </a:xfrm>
          <a:prstGeom prst="rect">
            <a:avLst/>
          </a:prstGeom>
          <a:noFill/>
        </p:spPr>
      </p:pic>
      <p:pic>
        <p:nvPicPr>
          <p:cNvPr id="8" name="Picture 7" descr="Green-Good-Deeds-Logo-Font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33400" y="3505200"/>
            <a:ext cx="4953000" cy="3827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02481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 err="1" smtClean="0"/>
              <a:t>Ecoclub</a:t>
            </a:r>
            <a:r>
              <a:rPr lang="en-GB" dirty="0" smtClean="0"/>
              <a:t> students participate in this quiz (multiple choice questions) which is a fun filled interactive learning mode for triggering a sense of awareness towards environment protection and conservation.  (three age group categories i.e. 8-12 year, 13- 15 year and 16-18 year). 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pic>
        <p:nvPicPr>
          <p:cNvPr id="12" name="Picture 6" descr="Image result for prakriti khoj the environment qui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8077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28800" y="762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“</a:t>
            </a:r>
            <a:r>
              <a:rPr lang="en-GB" b="1" dirty="0" err="1" smtClean="0">
                <a:solidFill>
                  <a:srgbClr val="00B050"/>
                </a:solidFill>
              </a:rPr>
              <a:t>Prakriti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Khoj</a:t>
            </a:r>
            <a:r>
              <a:rPr lang="en-GB" b="1" dirty="0" smtClean="0">
                <a:solidFill>
                  <a:srgbClr val="00B050"/>
                </a:solidFill>
              </a:rPr>
              <a:t> – online Environment Quiz</a:t>
            </a:r>
            <a:r>
              <a:rPr lang="en-GB" dirty="0" smtClean="0">
                <a:solidFill>
                  <a:srgbClr val="00B050"/>
                </a:solidFill>
              </a:rPr>
              <a:t>” </a:t>
            </a:r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IN" sz="2800" b="1" dirty="0" smtClean="0">
                <a:solidFill>
                  <a:srgbClr val="00B050"/>
                </a:solidFill>
              </a:rPr>
              <a:t/>
            </a:r>
            <a:br>
              <a:rPr lang="en-IN" sz="2800" b="1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IN" sz="2800" b="1" dirty="0" smtClean="0">
                <a:solidFill>
                  <a:srgbClr val="00B050"/>
                </a:solidFill>
              </a:rPr>
              <a:t>‘Green Pledge’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124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do my best to protect the Earth and its natural environment.  </a:t>
            </a:r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adopt such practices that would minimize wastage.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reuse whatever I can.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reduce the waste we create.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take care to clean up the environment.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plant more trees.</a:t>
            </a:r>
            <a:endParaRPr lang="en-US" sz="2000" b="1" dirty="0" smtClean="0"/>
          </a:p>
          <a:p>
            <a:pPr algn="just">
              <a:lnSpc>
                <a:spcPct val="150000"/>
              </a:lnSpc>
            </a:pPr>
            <a:r>
              <a:rPr lang="en-IN" sz="2000" b="1" dirty="0" smtClean="0"/>
              <a:t>I shall conserve energy and water.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228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 dirty="0" smtClean="0">
                <a:solidFill>
                  <a:srgbClr val="0000FF"/>
                </a:solidFill>
                <a:latin typeface="Cambria" pitchFamily="18" charset="0"/>
                <a:cs typeface="Tahoma" pitchFamily="34" charset="0"/>
              </a:rPr>
              <a:t>National Nature Camping </a:t>
            </a:r>
            <a:r>
              <a:rPr lang="en-US" sz="2600" b="1" dirty="0" err="1" smtClean="0">
                <a:solidFill>
                  <a:srgbClr val="0000FF"/>
                </a:solidFill>
                <a:latin typeface="Cambria" pitchFamily="18" charset="0"/>
                <a:cs typeface="Tahoma" pitchFamily="34" charset="0"/>
              </a:rPr>
              <a:t>Programme</a:t>
            </a:r>
            <a:r>
              <a:rPr lang="en-US" sz="2600" b="1" dirty="0" smtClean="0">
                <a:solidFill>
                  <a:srgbClr val="0000FF"/>
                </a:solidFill>
                <a:latin typeface="Cambria" pitchFamily="18" charset="0"/>
                <a:cs typeface="Tahoma" pitchFamily="34" charset="0"/>
              </a:rPr>
              <a:t> (NNCP)</a:t>
            </a:r>
            <a:endParaRPr lang="en-US" sz="2600" b="1" dirty="0">
              <a:solidFill>
                <a:srgbClr val="0000FF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7620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0238" marR="0" lvl="0" indent="-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Under this programme field visits (nature camps)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are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organised in different protected areas of India.</a:t>
            </a:r>
          </a:p>
          <a:p>
            <a:pPr marL="630238" marR="0" lvl="0" indent="-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Maximum no.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of camps to be supported per State/UT is 20.</a:t>
            </a:r>
          </a:p>
          <a:p>
            <a:pPr marL="630238" marR="0" lvl="0" indent="-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The following activities are undertaken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Apna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Paryavaran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Janiye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’ (Know your Environment) by preparing small checklist of flora and fauna seen/spotted by them in the nature trail,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Bird watching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Trekking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Green Pledge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Group Discussion involving record/sharing of experiences and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258888" marR="0" lvl="0" indent="-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Other nature based activities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:\Users\EOFFICE10\Downloads\WhatsApp Image 2019-02-25 at 10.56.36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8400" y="6248400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Nature trail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  <a:latin typeface="Cambria" pitchFamily="18" charset="0"/>
                <a:cs typeface="Tahoma" pitchFamily="34" charset="0"/>
              </a:rPr>
              <a:t>Capacity Building Activities</a:t>
            </a:r>
            <a:endParaRPr lang="en-US" sz="2600" b="1" dirty="0">
              <a:solidFill>
                <a:srgbClr val="0000FF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5334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61950" algn="just">
              <a:buFont typeface="Wingdings" pitchFamily="2" charset="2"/>
              <a:buChar char="q"/>
            </a:pPr>
            <a:r>
              <a:rPr lang="en-IN" sz="2000" dirty="0" smtClean="0">
                <a:latin typeface="Arial" pitchFamily="34" charset="0"/>
                <a:cs typeface="Arial" pitchFamily="34" charset="0"/>
              </a:rPr>
              <a:t>Trainings to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 teachers and students on themes of </a:t>
            </a:r>
            <a:r>
              <a:rPr lang="en-GB" sz="2000" dirty="0" err="1" smtClean="0">
                <a:latin typeface="Arial" pitchFamily="34" charset="0"/>
                <a:ea typeface="Calibri"/>
                <a:cs typeface="Arial" pitchFamily="34" charset="0"/>
              </a:rPr>
              <a:t>MoEF&amp;CC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449263" indent="-361950">
              <a:buFont typeface="Wingdings" pitchFamily="2" charset="2"/>
              <a:buChar char="q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Duration: 1-2 days in batches of 30</a:t>
            </a:r>
          </a:p>
          <a:p>
            <a:pPr marL="449263" indent="-361950">
              <a:buFont typeface="Wingdings" pitchFamily="2" charset="2"/>
              <a:buChar char="q"/>
            </a:pP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A financial assistance of Rs 5 </a:t>
            </a:r>
            <a:r>
              <a:rPr lang="en-GB" sz="2000" dirty="0" err="1" smtClean="0">
                <a:latin typeface="Arial" pitchFamily="34" charset="0"/>
                <a:ea typeface="Calibri"/>
                <a:cs typeface="Arial" pitchFamily="34" charset="0"/>
              </a:rPr>
              <a:t>lakhs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USD 7000</a:t>
            </a:r>
            <a:r>
              <a:rPr lang="en-GB" sz="2000" dirty="0" smtClean="0">
                <a:latin typeface="Arial" pitchFamily="34" charset="0"/>
                <a:ea typeface="Calibri"/>
                <a:cs typeface="Arial" pitchFamily="34" charset="0"/>
              </a:rPr>
              <a:t>) for five trainings.</a:t>
            </a:r>
          </a:p>
          <a:p>
            <a:pPr marL="449263" indent="-361950">
              <a:buFont typeface="Wingdings" pitchFamily="2" charset="2"/>
              <a:buChar char="q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The cost cover :</a:t>
            </a:r>
          </a:p>
          <a:p>
            <a:pPr marL="539750" lvl="0" indent="-449263"/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900113" lvl="0" indent="-449263" eaLnBrk="0" hangingPunct="0">
              <a:buFontTx/>
              <a:buChar char="•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Travel  </a:t>
            </a:r>
            <a:endParaRPr lang="en-US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900113" lvl="0" indent="-449263" eaLnBrk="0" hangingPunct="0">
              <a:buFontTx/>
              <a:buChar char="•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Resource toolkit</a:t>
            </a:r>
            <a:endParaRPr lang="en-US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900113" lvl="0" indent="-449263" eaLnBrk="0" hangingPunct="0">
              <a:buFontTx/>
              <a:buChar char="•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Logistics (Food and accommodation)</a:t>
            </a:r>
            <a:endParaRPr lang="en-US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900113" lvl="0" indent="-449263" eaLnBrk="0" hangingPunct="0">
              <a:buFontTx/>
              <a:buChar char="•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Honorarium to  Resource Person</a:t>
            </a:r>
            <a:endParaRPr lang="en-US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900113" lvl="0" indent="-449263" eaLnBrk="0" hangingPunct="0">
              <a:buFontTx/>
              <a:buChar char="•"/>
            </a:pPr>
            <a:r>
              <a:rPr lang="en-GB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Miscellaneous </a:t>
            </a:r>
          </a:p>
          <a:p>
            <a:pPr marL="449263" indent="-361950"/>
            <a:endParaRPr lang="en-US" sz="2000" dirty="0">
              <a:solidFill>
                <a:srgbClr val="080808"/>
              </a:solidFill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8" name="Picture 11" descr="C:\Users\EOFFICE10\Downloads\WhatsApp Image 2019-01-24 at 5.30.55 PM.jpeg"/>
          <p:cNvPicPr>
            <a:picLocks noChangeAspect="1" noChangeArrowheads="1"/>
          </p:cNvPicPr>
          <p:nvPr/>
        </p:nvPicPr>
        <p:blipFill>
          <a:blip r:embed="rId2" cstate="print"/>
          <a:srcRect b="23810"/>
          <a:stretch>
            <a:fillRect/>
          </a:stretch>
        </p:blipFill>
        <p:spPr bwMode="auto">
          <a:xfrm>
            <a:off x="762000" y="419100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48400" y="5638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Capacity building workshop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lvl="0"/>
            <a:r>
              <a:rPr lang="en-IN" sz="3200" b="1" kern="1200" dirty="0" smtClean="0">
                <a:solidFill>
                  <a:srgbClr val="0000FF"/>
                </a:solidFill>
              </a:rPr>
              <a:t>IMPACT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274638" algn="just">
              <a:buFont typeface="Arial" pitchFamily="34" charset="0"/>
              <a:buChar char="•"/>
            </a:pPr>
            <a:r>
              <a:rPr lang="en-IN" sz="2200" dirty="0" smtClean="0"/>
              <a:t>A network of about one </a:t>
            </a:r>
            <a:r>
              <a:rPr lang="en-IN" sz="2200" dirty="0" err="1" smtClean="0"/>
              <a:t>lakh</a:t>
            </a:r>
            <a:r>
              <a:rPr lang="en-IN" sz="2200" dirty="0" smtClean="0"/>
              <a:t> Eco-clubs at school &amp; college level has been developed which will be increased to about two </a:t>
            </a:r>
            <a:r>
              <a:rPr lang="en-IN" sz="2200" dirty="0" err="1" smtClean="0"/>
              <a:t>lakh</a:t>
            </a:r>
            <a:r>
              <a:rPr lang="en-IN" sz="2200" dirty="0" smtClean="0"/>
              <a:t> during 2019-20.</a:t>
            </a:r>
          </a:p>
          <a:p>
            <a:pPr marL="536575" indent="-274638" algn="just">
              <a:buFont typeface="Arial" pitchFamily="34" charset="0"/>
              <a:buChar char="•"/>
            </a:pPr>
            <a:r>
              <a:rPr lang="en-IN" sz="2200" dirty="0" smtClean="0"/>
              <a:t>In order to make the youth aware about environment friendly initiatives, Green Good Deeds initiative launched by the Ministry. </a:t>
            </a:r>
          </a:p>
          <a:p>
            <a:pPr marL="536575" indent="-274638" algn="just">
              <a:buFont typeface="Arial" pitchFamily="34" charset="0"/>
              <a:buChar char="•"/>
            </a:pPr>
            <a:r>
              <a:rPr lang="en-IN" sz="2200" dirty="0" err="1" smtClean="0"/>
              <a:t>Ecoclubs</a:t>
            </a:r>
            <a:r>
              <a:rPr lang="en-IN" sz="2200" dirty="0" smtClean="0"/>
              <a:t> encouraged to take up small, little, green deeds towards environment protection in their day to day life and adopt Green Good Behaviour.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FDED2B-0570-486E-8DF5-87175F9CC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42267"/>
            <a:ext cx="1624012" cy="2887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467600" y="5791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Communications through </a:t>
            </a:r>
            <a:r>
              <a:rPr lang="en-IN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watsapp</a:t>
            </a:r>
            <a:r>
              <a:rPr lang="en-IN" sz="1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group</a:t>
            </a:r>
            <a:endParaRPr lang="en-IN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earth day 2016 (66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4114800" cy="196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0" y="6172200"/>
            <a:ext cx="3011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Mass Awareness rally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143000" y="533400"/>
            <a:ext cx="693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1800" b="1" i="1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12292" name="AutoShape 6" descr="Image result for landscape"/>
          <p:cNvSpPr>
            <a:spLocks noChangeAspect="1" noChangeArrowheads="1"/>
          </p:cNvSpPr>
          <p:nvPr/>
        </p:nvSpPr>
        <p:spPr bwMode="auto">
          <a:xfrm>
            <a:off x="133351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2590800" y="22860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Success Stories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52400" y="1041737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Beach cleaning and riverfront cleaning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successfully conducted on occasion of the World Environment Day- Beat Plastic pollution 2018</a:t>
            </a:r>
            <a:endParaRPr lang="en-IN" sz="2000" dirty="0"/>
          </a:p>
        </p:txBody>
      </p:sp>
      <p:pic>
        <p:nvPicPr>
          <p:cNvPr id="15" name="Picture 2" descr="G:\IMG-20170726-WA0020.jpg"/>
          <p:cNvPicPr>
            <a:picLocks noChangeAspect="1" noChangeArrowheads="1"/>
          </p:cNvPicPr>
          <p:nvPr/>
        </p:nvPicPr>
        <p:blipFill>
          <a:blip r:embed="rId3" cstate="print"/>
          <a:srcRect l="7600"/>
          <a:stretch>
            <a:fillRect/>
          </a:stretch>
        </p:blipFill>
        <p:spPr bwMode="auto">
          <a:xfrm>
            <a:off x="5867400" y="457200"/>
            <a:ext cx="3048000" cy="185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52400" y="50743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dirty="0" smtClean="0"/>
              <a:t>Exhibition on NGC Programme on behalf of Ministry successfully organised in the 105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Indian Science Congress held At Manipur University, </a:t>
            </a:r>
            <a:r>
              <a:rPr lang="en-IN" sz="2000" dirty="0" err="1" smtClean="0"/>
              <a:t>Imphal</a:t>
            </a:r>
            <a:r>
              <a:rPr lang="en-IN" sz="2000" dirty="0" smtClean="0"/>
              <a:t>, Manipur 2018</a:t>
            </a:r>
            <a:endParaRPr lang="en-IN" sz="2000" dirty="0"/>
          </a:p>
        </p:txBody>
      </p:sp>
      <p:pic>
        <p:nvPicPr>
          <p:cNvPr id="18" name="Picture 17" descr="F:\ngtpic\CHILDREN SCIENCE CONGRESS\IMG_136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3581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2743200"/>
            <a:ext cx="533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GREEN GOOD DEEDS event was successfully organized by EE Division, </a:t>
            </a:r>
            <a:r>
              <a:rPr lang="en-US" sz="2000" dirty="0" err="1" smtClean="0"/>
              <a:t>MoEF&amp;CC</a:t>
            </a:r>
            <a:r>
              <a:rPr lang="en-US" sz="2000" dirty="0" smtClean="0"/>
              <a:t> in collaboration with the nodal agency at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India International Science Festival (IISF) 2018 held at </a:t>
            </a:r>
            <a:r>
              <a:rPr lang="en-US" sz="2000" dirty="0" err="1" smtClean="0"/>
              <a:t>Indira</a:t>
            </a:r>
            <a:r>
              <a:rPr lang="en-US" sz="2000" dirty="0" smtClean="0"/>
              <a:t> Gandhi </a:t>
            </a:r>
            <a:r>
              <a:rPr lang="en-US" sz="2000" dirty="0" err="1" smtClean="0"/>
              <a:t>Prathishthan</a:t>
            </a:r>
            <a:r>
              <a:rPr lang="en-US" sz="2000" dirty="0" smtClean="0"/>
              <a:t>, </a:t>
            </a:r>
            <a:r>
              <a:rPr lang="en-US" sz="2000" dirty="0" err="1" smtClean="0"/>
              <a:t>Lucknow</a:t>
            </a:r>
            <a:endParaRPr lang="en-IN" sz="2000" dirty="0"/>
          </a:p>
        </p:txBody>
      </p:sp>
      <p:pic>
        <p:nvPicPr>
          <p:cNvPr id="20" name="Picture 19" descr="thumbnail (1).jpg"/>
          <p:cNvPicPr/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5526678" y="2674802"/>
            <a:ext cx="3312522" cy="197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Restructuring of the GLOBE </a:t>
            </a:r>
            <a:r>
              <a:rPr lang="en-US" sz="2800" b="1" dirty="0" err="1" smtClean="0">
                <a:solidFill>
                  <a:srgbClr val="0000FF"/>
                </a:solidFill>
              </a:rPr>
              <a:t>programme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3810000"/>
          </a:xfrm>
        </p:spPr>
        <p:txBody>
          <a:bodyPr/>
          <a:lstStyle/>
          <a:p>
            <a:pPr algn="just"/>
            <a:r>
              <a:rPr lang="en-US" sz="2400" b="1" dirty="0" err="1" smtClean="0"/>
              <a:t>Programme</a:t>
            </a:r>
            <a:r>
              <a:rPr lang="en-US" sz="2400" b="1" dirty="0" smtClean="0"/>
              <a:t> has been restructured since the financial year 2017-18.</a:t>
            </a:r>
          </a:p>
          <a:p>
            <a:pPr algn="just">
              <a:buNone/>
            </a:pPr>
            <a:endParaRPr lang="en-US" sz="2400" b="1" dirty="0" smtClean="0"/>
          </a:p>
          <a:p>
            <a:pPr algn="just"/>
            <a:r>
              <a:rPr lang="en-US" sz="2400" b="1" dirty="0" smtClean="0"/>
              <a:t>4 meetings held with US Embassy officials.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Meetings have been organized with States.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Administrative approval has received. Financial implications have been worked out.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Convergence of </a:t>
            </a:r>
            <a:r>
              <a:rPr lang="en-US" sz="2400" b="1" dirty="0" err="1" smtClean="0"/>
              <a:t>Ecoclub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with GLOBE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, so that as like </a:t>
            </a:r>
            <a:r>
              <a:rPr lang="en-US" sz="2400" b="1" dirty="0" err="1" smtClean="0"/>
              <a:t>Ecoclub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, nearly 1 </a:t>
            </a:r>
            <a:r>
              <a:rPr lang="en-US" sz="2400" b="1" dirty="0" err="1" smtClean="0"/>
              <a:t>lakh</a:t>
            </a:r>
            <a:r>
              <a:rPr lang="en-US" sz="2400" b="1" dirty="0" smtClean="0"/>
              <a:t>  (0.1 million) GLOBE schools can be established.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GLOBE </a:t>
            </a:r>
            <a:r>
              <a:rPr lang="en-US" sz="4000" b="1" dirty="0" err="1" smtClean="0">
                <a:solidFill>
                  <a:srgbClr val="0000FF"/>
                </a:solidFill>
              </a:rPr>
              <a:t>Programme</a:t>
            </a: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Plan of Action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just"/>
            <a:r>
              <a:rPr lang="en-US" sz="2400" dirty="0" smtClean="0"/>
              <a:t>Nearly 750 schools  proposed to be made active 2019-20 in five States (one from each region North, South, East, West and Central India) </a:t>
            </a:r>
          </a:p>
          <a:p>
            <a:pPr marL="1069975" algn="just">
              <a:buFont typeface="Wingdings" pitchFamily="2" charset="2"/>
              <a:buChar char="ü"/>
            </a:pPr>
            <a:r>
              <a:rPr lang="en-US" sz="2400" dirty="0" smtClean="0"/>
              <a:t>Madhya Pradesh, </a:t>
            </a:r>
          </a:p>
          <a:p>
            <a:pPr marL="1069975" algn="just">
              <a:buFont typeface="Wingdings" pitchFamily="2" charset="2"/>
              <a:buChar char="ü"/>
            </a:pPr>
            <a:r>
              <a:rPr lang="en-US" sz="2400" dirty="0" smtClean="0"/>
              <a:t>Kerala, </a:t>
            </a:r>
          </a:p>
          <a:p>
            <a:pPr marL="1069975" algn="just">
              <a:buFont typeface="Wingdings" pitchFamily="2" charset="2"/>
              <a:buChar char="ü"/>
            </a:pPr>
            <a:r>
              <a:rPr lang="en-US" sz="2400" dirty="0" err="1" smtClean="0"/>
              <a:t>Odisha</a:t>
            </a:r>
            <a:r>
              <a:rPr lang="en-US" sz="2400" dirty="0" smtClean="0"/>
              <a:t>, </a:t>
            </a:r>
          </a:p>
          <a:p>
            <a:pPr marL="1069975" algn="just">
              <a:buFont typeface="Wingdings" pitchFamily="2" charset="2"/>
              <a:buChar char="ü"/>
            </a:pPr>
            <a:r>
              <a:rPr lang="en-US" sz="2400" dirty="0" smtClean="0"/>
              <a:t>Rajasthan and </a:t>
            </a:r>
          </a:p>
          <a:p>
            <a:pPr marL="1069975" algn="just">
              <a:buFont typeface="Wingdings" pitchFamily="2" charset="2"/>
              <a:buChar char="ü"/>
            </a:pPr>
            <a:r>
              <a:rPr lang="en-US" sz="2400" dirty="0" smtClean="0"/>
              <a:t>Gujarat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Rs 20 </a:t>
            </a:r>
            <a:r>
              <a:rPr lang="en-US" sz="2400" dirty="0" err="1" smtClean="0"/>
              <a:t>lakh</a:t>
            </a:r>
            <a:r>
              <a:rPr lang="en-US" sz="2400" dirty="0" smtClean="0"/>
              <a:t>  (29,000 USD) for each State shall be allocated </a:t>
            </a:r>
            <a:r>
              <a:rPr lang="en-US" sz="2400" dirty="0" smtClean="0"/>
              <a:t>by Government of India to </a:t>
            </a:r>
            <a:r>
              <a:rPr lang="en-US" sz="2400" dirty="0" smtClean="0"/>
              <a:t>conduct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304800"/>
            <a:ext cx="8077200" cy="4876800"/>
            <a:chOff x="609600" y="685800"/>
            <a:chExt cx="8077200" cy="4876800"/>
          </a:xfrm>
        </p:grpSpPr>
        <p:sp>
          <p:nvSpPr>
            <p:cNvPr id="5" name="Rectangle 4"/>
            <p:cNvSpPr/>
            <p:nvPr/>
          </p:nvSpPr>
          <p:spPr>
            <a:xfrm>
              <a:off x="3200400" y="685800"/>
              <a:ext cx="2133600" cy="685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err="1" smtClean="0"/>
                <a:t>MoEF&amp;CC</a:t>
              </a:r>
              <a:endParaRPr lang="en-IN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" y="1981200"/>
              <a:ext cx="13716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Madhya Pradesh</a:t>
              </a:r>
              <a:endParaRPr lang="en-IN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1981200"/>
              <a:ext cx="1066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Gujarat</a:t>
              </a:r>
              <a:endParaRPr lang="en-IN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4600" y="1981200"/>
              <a:ext cx="1066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err="1" smtClean="0"/>
                <a:t>Odisha</a:t>
              </a:r>
              <a:endParaRPr lang="en-IN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1981200"/>
              <a:ext cx="12192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Kerala</a:t>
              </a:r>
              <a:endParaRPr lang="en-IN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2800" y="1981200"/>
              <a:ext cx="15240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Rajasthan</a:t>
              </a:r>
              <a:endParaRPr lang="en-IN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3124200"/>
              <a:ext cx="2971800" cy="762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District level functionaries</a:t>
              </a:r>
            </a:p>
            <a:p>
              <a:pPr algn="ctr"/>
              <a:r>
                <a:rPr lang="en-IN" sz="2000" dirty="0" smtClean="0"/>
                <a:t>(DEOs)</a:t>
              </a:r>
              <a:endParaRPr lang="en-I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0" y="4343400"/>
              <a:ext cx="3886200" cy="1219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2000" dirty="0" smtClean="0"/>
                <a:t>750 schools and 30,000 students</a:t>
              </a:r>
            </a:p>
            <a:p>
              <a:pPr algn="ctr"/>
              <a:endParaRPr lang="en-IN" sz="2000" dirty="0" smtClean="0"/>
            </a:p>
            <a:p>
              <a:pPr algn="ctr"/>
              <a:r>
                <a:rPr lang="en-IN" sz="2000" dirty="0" smtClean="0"/>
                <a:t>Five trainings in each State</a:t>
              </a:r>
            </a:p>
            <a:p>
              <a:pPr algn="ctr"/>
              <a:r>
                <a:rPr lang="en-IN" sz="2000" dirty="0" smtClean="0"/>
                <a:t>(150 schools in each State )</a:t>
              </a:r>
              <a:endParaRPr lang="en-IN" sz="2000" dirty="0"/>
            </a:p>
          </p:txBody>
        </p:sp>
        <p:cxnSp>
          <p:nvCxnSpPr>
            <p:cNvPr id="13" name="Straight Arrow Connector 12"/>
            <p:cNvCxnSpPr>
              <a:stCxn id="5" idx="2"/>
            </p:cNvCxnSpPr>
            <p:nvPr/>
          </p:nvCxnSpPr>
          <p:spPr>
            <a:xfrm flipH="1">
              <a:off x="1600200" y="1371600"/>
              <a:ext cx="2667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2"/>
            </p:cNvCxnSpPr>
            <p:nvPr/>
          </p:nvCxnSpPr>
          <p:spPr>
            <a:xfrm flipH="1">
              <a:off x="3429000" y="1371600"/>
              <a:ext cx="838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>
              <a:off x="4267200" y="13716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2"/>
            </p:cNvCxnSpPr>
            <p:nvPr/>
          </p:nvCxnSpPr>
          <p:spPr>
            <a:xfrm>
              <a:off x="4267200" y="1371600"/>
              <a:ext cx="1752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</p:cNvCxnSpPr>
            <p:nvPr/>
          </p:nvCxnSpPr>
          <p:spPr>
            <a:xfrm>
              <a:off x="4267200" y="1371600"/>
              <a:ext cx="35814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2"/>
            </p:cNvCxnSpPr>
            <p:nvPr/>
          </p:nvCxnSpPr>
          <p:spPr>
            <a:xfrm>
              <a:off x="1295400" y="2590800"/>
              <a:ext cx="16764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</p:cNvCxnSpPr>
            <p:nvPr/>
          </p:nvCxnSpPr>
          <p:spPr>
            <a:xfrm>
              <a:off x="3048000" y="25908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2"/>
              <a:endCxn id="11" idx="0"/>
            </p:cNvCxnSpPr>
            <p:nvPr/>
          </p:nvCxnSpPr>
          <p:spPr>
            <a:xfrm flipH="1">
              <a:off x="4533900" y="2590800"/>
              <a:ext cx="1905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2"/>
            </p:cNvCxnSpPr>
            <p:nvPr/>
          </p:nvCxnSpPr>
          <p:spPr>
            <a:xfrm flipH="1">
              <a:off x="5791200" y="2590800"/>
              <a:ext cx="381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943600" y="2667000"/>
              <a:ext cx="18288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533900" y="3962400"/>
              <a:ext cx="381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57200" y="53528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imparting training on the GLOBE protocols to States, services of GLOBE Asia-Pacific Regional Coordination Office which is at Indian Environmental Society, New Delhi shall be utilized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4075" y="256576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GLOBE Activities in India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2018-19</a:t>
            </a:r>
            <a:endParaRPr lang="en-US" sz="2800" b="1" dirty="0" smtClean="0">
              <a:solidFill>
                <a:srgbClr val="0000FF"/>
              </a:solidFill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7" y="1374505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2000" b="1" dirty="0" smtClean="0">
                <a:latin typeface="Book Antiqua" pitchFamily="18" charset="0"/>
              </a:rPr>
              <a:t>Trainings to teachers under </a:t>
            </a:r>
            <a:r>
              <a:rPr lang="en-US" sz="2000" b="1" dirty="0" err="1" smtClean="0">
                <a:latin typeface="Book Antiqua" pitchFamily="18" charset="0"/>
              </a:rPr>
              <a:t>Zika</a:t>
            </a:r>
            <a:r>
              <a:rPr lang="en-US" sz="2000" b="1" dirty="0" smtClean="0">
                <a:latin typeface="Book Antiqua" pitchFamily="18" charset="0"/>
              </a:rPr>
              <a:t> Education and prevention project  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2000" dirty="0" smtClean="0">
                <a:latin typeface="Book Antiqua" pitchFamily="18" charset="0"/>
              </a:rPr>
              <a:t>	</a:t>
            </a:r>
          </a:p>
          <a:p>
            <a:pPr algn="just"/>
            <a:r>
              <a:rPr lang="en-US" sz="2000" dirty="0" smtClean="0">
                <a:latin typeface="Book Antiqua" pitchFamily="18" charset="0"/>
              </a:rPr>
              <a:t>The aim of the training was to build capacity of teachers on the awareness on the </a:t>
            </a:r>
            <a:r>
              <a:rPr lang="en-US" sz="2000" dirty="0" err="1" smtClean="0">
                <a:latin typeface="Book Antiqua" pitchFamily="18" charset="0"/>
              </a:rPr>
              <a:t>Zika</a:t>
            </a:r>
            <a:r>
              <a:rPr lang="en-US" sz="2000" dirty="0" smtClean="0">
                <a:latin typeface="Book Antiqua" pitchFamily="18" charset="0"/>
              </a:rPr>
              <a:t> virus. </a:t>
            </a:r>
          </a:p>
          <a:p>
            <a:pPr algn="just"/>
            <a:endParaRPr lang="en-US" sz="2000" dirty="0" smtClean="0">
              <a:latin typeface="Book Antiqua" pitchFamily="18" charset="0"/>
            </a:endParaRPr>
          </a:p>
          <a:p>
            <a:pPr marL="812800" indent="-363538" algn="just">
              <a:buFont typeface="Wingdings" pitchFamily="2" charset="2"/>
              <a:buChar char="ü"/>
            </a:pPr>
            <a:r>
              <a:rPr lang="en-US" sz="2000" dirty="0" smtClean="0"/>
              <a:t>Recognize potential mosquito breeding sites </a:t>
            </a:r>
          </a:p>
          <a:p>
            <a:pPr marL="812800" indent="-363538" algn="just">
              <a:buFont typeface="Wingdings" pitchFamily="2" charset="2"/>
              <a:buChar char="ü"/>
            </a:pPr>
            <a:r>
              <a:rPr lang="en-US" sz="2000" dirty="0" smtClean="0"/>
              <a:t>Sample water for mosquito larvae</a:t>
            </a:r>
          </a:p>
          <a:p>
            <a:pPr marL="812800" indent="-363538" algn="just">
              <a:buFont typeface="Wingdings" pitchFamily="2" charset="2"/>
              <a:buChar char="ü"/>
            </a:pPr>
            <a:r>
              <a:rPr lang="en-US" sz="2000" dirty="0" smtClean="0"/>
              <a:t>Identify mosquito larvae and differentiate between </a:t>
            </a:r>
            <a:r>
              <a:rPr lang="en-US" sz="2000" i="1" dirty="0" err="1" smtClean="0"/>
              <a:t>Aedes</a:t>
            </a:r>
            <a:r>
              <a:rPr lang="en-US" sz="2000" i="1" dirty="0" smtClean="0"/>
              <a:t>, Anopheles</a:t>
            </a:r>
            <a:r>
              <a:rPr lang="en-US" sz="2000" dirty="0" smtClean="0"/>
              <a:t>, and </a:t>
            </a:r>
            <a:r>
              <a:rPr lang="en-US" sz="2000" i="1" dirty="0" err="1" smtClean="0"/>
              <a:t>Culex</a:t>
            </a:r>
            <a:r>
              <a:rPr lang="en-US" sz="2000" dirty="0" smtClean="0"/>
              <a:t> larva. </a:t>
            </a:r>
          </a:p>
          <a:p>
            <a:pPr marL="812800" indent="-363538" algn="just">
              <a:buFont typeface="Wingdings" pitchFamily="2" charset="2"/>
              <a:buChar char="ü"/>
            </a:pPr>
            <a:r>
              <a:rPr lang="en-US" sz="2000" dirty="0" smtClean="0"/>
              <a:t>Understand the importance of removing containers with standing water from  mosquito  use around your neighborhood and community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n-US" sz="1050" dirty="0" smtClean="0">
              <a:latin typeface="Book Antiqua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</a:rPr>
              <a:t>Nearly 200 students/teachers, participated.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</a:rPr>
              <a:t>Four trainings held  in Delhi Madhya Pradesh, Gujarat and Haryana.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</a:rPr>
              <a:t>Remaining 2 trainings are scheduled to be completed by June 2019.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India: Challenges &amp; Opportunities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Approx. 1.32 billion population</a:t>
            </a:r>
          </a:p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A </a:t>
            </a:r>
            <a:r>
              <a:rPr lang="en-IN" sz="2350" dirty="0" smtClean="0">
                <a:solidFill>
                  <a:srgbClr val="002060"/>
                </a:solidFill>
              </a:rPr>
              <a:t>mega-</a:t>
            </a:r>
            <a:r>
              <a:rPr lang="en-IN" sz="2350" dirty="0" err="1" smtClean="0">
                <a:solidFill>
                  <a:srgbClr val="002060"/>
                </a:solidFill>
              </a:rPr>
              <a:t>biodiverse</a:t>
            </a:r>
            <a:r>
              <a:rPr lang="en-IN" sz="2350" dirty="0" smtClean="0">
                <a:solidFill>
                  <a:srgbClr val="002060"/>
                </a:solidFill>
              </a:rPr>
              <a:t> </a:t>
            </a:r>
            <a:r>
              <a:rPr lang="en-US" sz="2350" dirty="0" smtClean="0">
                <a:solidFill>
                  <a:srgbClr val="002060"/>
                </a:solidFill>
              </a:rPr>
              <a:t>country with only 2.4% of the world's land area</a:t>
            </a:r>
          </a:p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Accounts for 7-8% of all recorded species, including over 47,000 species of plants and 96,000 species of animals.</a:t>
            </a:r>
          </a:p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869 protected areas covering 1,65,088.36 Km</a:t>
            </a:r>
            <a:r>
              <a:rPr lang="en-US" sz="2350" baseline="30000" dirty="0" smtClean="0">
                <a:solidFill>
                  <a:srgbClr val="002060"/>
                </a:solidFill>
              </a:rPr>
              <a:t>2</a:t>
            </a:r>
            <a:r>
              <a:rPr lang="en-US" sz="2350" dirty="0" smtClean="0">
                <a:solidFill>
                  <a:srgbClr val="002060"/>
                </a:solidFill>
              </a:rPr>
              <a:t> and 5.02% of the country's geographical area.</a:t>
            </a:r>
          </a:p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Nearly, 1.5 million schools across 707 districts in country</a:t>
            </a:r>
          </a:p>
          <a:p>
            <a:pPr algn="just">
              <a:lnSpc>
                <a:spcPct val="150000"/>
              </a:lnSpc>
            </a:pPr>
            <a:r>
              <a:rPr lang="en-US" sz="2350" dirty="0" smtClean="0">
                <a:solidFill>
                  <a:srgbClr val="002060"/>
                </a:solidFill>
              </a:rPr>
              <a:t>About 55 Ministries have been established for ease of doing  business in different sectors</a:t>
            </a:r>
            <a:endParaRPr lang="en-US" sz="23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EE Division\globe\gujarat 2018 moefcc GLOBE training\DSC0128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495800" y="685800"/>
            <a:ext cx="4419600" cy="331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EE Division\globe\gujarat 2018 moefcc GLOBE training\DSC01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8" y="685800"/>
            <a:ext cx="4368972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4075" y="256576"/>
            <a:ext cx="883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n-ea"/>
              </a:rPr>
              <a:t>Glimpses of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trainings under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Zika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Prevention and Education project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+mn-ea"/>
            </a:endParaRPr>
          </a:p>
        </p:txBody>
      </p:sp>
      <p:pic>
        <p:nvPicPr>
          <p:cNvPr id="7" name="Picture 6" descr="DSCN326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953000" y="4191000"/>
            <a:ext cx="38862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N3297.JPG"/>
          <p:cNvPicPr>
            <a:picLocks noChangeAspect="1"/>
          </p:cNvPicPr>
          <p:nvPr/>
        </p:nvPicPr>
        <p:blipFill>
          <a:blip r:embed="rId5" cstate="print"/>
          <a:srcRect t="7539"/>
          <a:stretch>
            <a:fillRect/>
          </a:stretch>
        </p:blipFill>
        <p:spPr>
          <a:xfrm>
            <a:off x="304799" y="4114800"/>
            <a:ext cx="4343401" cy="267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4572000"/>
            <a:ext cx="5105400" cy="1371600"/>
          </a:xfrm>
        </p:spPr>
        <p:txBody>
          <a:bodyPr/>
          <a:lstStyle/>
          <a:p>
            <a:pPr algn="just"/>
            <a:r>
              <a:rPr lang="en-US" sz="7200" b="1" dirty="0" smtClean="0">
                <a:latin typeface="Berlin Sans FB Demi" pitchFamily="34" charset="0"/>
              </a:rPr>
              <a:t>Thank You</a:t>
            </a:r>
            <a:endParaRPr lang="en-US" sz="7200" b="1" dirty="0">
              <a:latin typeface="Berlin Sans FB Demi" pitchFamily="34" charset="0"/>
            </a:endParaRPr>
          </a:p>
        </p:txBody>
      </p:sp>
      <p:pic>
        <p:nvPicPr>
          <p:cNvPr id="1026" name="Picture 2" descr="C:\Users\HP\Desktop\kids-l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6238" y="4419600"/>
            <a:ext cx="3687762" cy="2438400"/>
          </a:xfrm>
          <a:prstGeom prst="rect">
            <a:avLst/>
          </a:prstGeom>
          <a:noFill/>
        </p:spPr>
      </p:pic>
      <p:pic>
        <p:nvPicPr>
          <p:cNvPr id="6" name="Picture 2" descr="F:\EE Division\GGDs\GGDS 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41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52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       Mandate of </a:t>
            </a:r>
            <a:r>
              <a:rPr lang="en-US" sz="2800" b="1" dirty="0" err="1" smtClean="0">
                <a:solidFill>
                  <a:srgbClr val="0000FF"/>
                </a:solidFill>
              </a:rPr>
              <a:t>MoEF&amp;CC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762000"/>
            <a:ext cx="8686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2" indent="-51435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3399"/>
                </a:solidFill>
              </a:rPr>
              <a:t>Nodal agency for the planning, promotion, co-ordination and overseeing the implementation of India's environmental and forestry policies and programmes</a:t>
            </a:r>
          </a:p>
          <a:p>
            <a:pPr marL="804862" indent="-51435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3399"/>
                </a:solidFill>
              </a:rPr>
              <a:t>Broad objectives:</a:t>
            </a:r>
          </a:p>
          <a:p>
            <a:pPr marL="1987550" indent="-51435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Conservation of flora &amp; fauna (Forest and Wildlife)</a:t>
            </a:r>
          </a:p>
          <a:p>
            <a:pPr marL="1987550" indent="-51435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Prevention and control of pollution</a:t>
            </a:r>
          </a:p>
          <a:p>
            <a:pPr marL="1987550" indent="-51435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Welfare of animals etc</a:t>
            </a:r>
          </a:p>
          <a:p>
            <a:pPr marL="804862" indent="-514350" algn="just">
              <a:buAutoNum type="arabicPeriod" startAt="3"/>
            </a:pPr>
            <a:r>
              <a:rPr lang="en-US" sz="2000" dirty="0" smtClean="0">
                <a:solidFill>
                  <a:srgbClr val="003399"/>
                </a:solidFill>
              </a:rPr>
              <a:t>To achieve its objectives a set of legislative and regulatory measures has been notified by Ministry namely:</a:t>
            </a: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endParaRPr lang="en-US" sz="2000" dirty="0" smtClean="0">
              <a:solidFill>
                <a:srgbClr val="003399"/>
              </a:solidFill>
            </a:endParaRPr>
          </a:p>
          <a:p>
            <a:pPr marL="804862" indent="-514350" algn="just">
              <a:buAutoNum type="arabicPeriod" startAt="3"/>
            </a:pPr>
            <a:r>
              <a:rPr lang="en-US" sz="2000" dirty="0" smtClean="0">
                <a:solidFill>
                  <a:srgbClr val="003399"/>
                </a:solidFill>
              </a:rPr>
              <a:t>Ministry has a strong framework and legal network of enforcement of various provisions of the regulations through Authorities, PCBs, NGT etc.</a:t>
            </a:r>
          </a:p>
          <a:p>
            <a:pPr marL="804862" indent="-514350" algn="just">
              <a:buAutoNum type="arabicPeriod" startAt="3"/>
            </a:pPr>
            <a:r>
              <a:rPr lang="en-US" sz="2000" dirty="0" smtClean="0">
                <a:solidFill>
                  <a:srgbClr val="003399"/>
                </a:solidFill>
              </a:rPr>
              <a:t>Ministry lays great importance to the informal ways of educating school/college students through its outreach </a:t>
            </a:r>
            <a:r>
              <a:rPr lang="en-US" sz="2000" dirty="0" err="1" smtClean="0">
                <a:solidFill>
                  <a:srgbClr val="003399"/>
                </a:solidFill>
              </a:rPr>
              <a:t>programme</a:t>
            </a:r>
            <a:r>
              <a:rPr lang="en-US" sz="2000" dirty="0" smtClean="0">
                <a:solidFill>
                  <a:srgbClr val="003399"/>
                </a:solidFill>
              </a:rPr>
              <a:t>, namely Eco-club 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70866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Indian Forest Act 1927</a:t>
            </a: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Wildlife (Protection) Act 1972 </a:t>
            </a: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Water Act 1974</a:t>
            </a: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Forest Act 1980 </a:t>
            </a:r>
          </a:p>
          <a:p>
            <a:pPr marL="541338" indent="-454025" algn="just">
              <a:buFont typeface="Wingdings" pitchFamily="2" charset="2"/>
              <a:buChar char="ü"/>
            </a:pPr>
            <a:endParaRPr lang="en-US" sz="1800" dirty="0" smtClean="0">
              <a:solidFill>
                <a:srgbClr val="003399"/>
              </a:solidFill>
            </a:endParaRP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Air Act 1981</a:t>
            </a: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Environment Protection Act 1986</a:t>
            </a:r>
          </a:p>
          <a:p>
            <a:pPr marL="541338" indent="-454025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3399"/>
                </a:solidFill>
              </a:rPr>
              <a:t>Biological Diversity Act 2002 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752600"/>
            <a:ext cx="8839200" cy="26671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81016" tIns="40508" rIns="81016" bIns="40508">
            <a:spAutoFit/>
          </a:bodyPr>
          <a:lstStyle/>
          <a:p>
            <a:pPr marL="508000" lvl="0" indent="-508000" algn="just">
              <a:buFont typeface="Wingdings" pitchFamily="2" charset="2"/>
              <a:buChar char="ü"/>
            </a:pPr>
            <a:r>
              <a:rPr lang="en-I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promote environmental awareness among all youth through informal mode of education.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0" lvl="0" indent="-508000" algn="just">
              <a:buFont typeface="Wingdings" pitchFamily="2" charset="2"/>
              <a:buChar char="ü"/>
            </a:pPr>
            <a:r>
              <a:rPr lang="en-I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build capacity of teachers and students on topics of Environment like biodiversity conservation, waste management, forest conservation, wildlife issues etc.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08000" lvl="0" indent="-508000" algn="just">
              <a:buFont typeface="Wingdings" pitchFamily="2" charset="2"/>
              <a:buChar char="ü"/>
            </a:pPr>
            <a:r>
              <a:rPr lang="en-I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mobilize student’s participation for environment conservation.</a:t>
            </a:r>
            <a:endParaRPr lang="en-US" altLang="en-US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"/>
            <a:ext cx="9144000" cy="1633001"/>
          </a:xfrm>
          <a:prstGeom prst="rect">
            <a:avLst/>
          </a:prstGeom>
          <a:solidFill>
            <a:srgbClr val="92D050"/>
          </a:solidFill>
          <a:ln w="12700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wrap="square" lIns="81016" tIns="40508" rIns="81016" bIns="40508">
            <a:spAutoFit/>
          </a:bodyPr>
          <a:lstStyle/>
          <a:p>
            <a:pPr algn="ctr" defTabSz="809625">
              <a:spcBef>
                <a:spcPct val="20000"/>
              </a:spcBef>
              <a:buFont typeface="Wingdings" pitchFamily="2" charset="2"/>
              <a:buNone/>
            </a:pPr>
            <a: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Environment Education, Awareness &amp; Training Scheme</a:t>
            </a:r>
            <a:br>
              <a:rPr lang="en-I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</a:br>
            <a:r>
              <a:rPr lang="en-IN" dirty="0" smtClean="0">
                <a:latin typeface="Cambria" pitchFamily="18" charset="0"/>
                <a:cs typeface="Times New Roman" pitchFamily="18" charset="0"/>
              </a:rPr>
              <a:t> (Central Scheme, launched during 1983-84)</a:t>
            </a:r>
          </a:p>
          <a:p>
            <a:pPr algn="ctr" defTabSz="809625">
              <a:spcBef>
                <a:spcPct val="20000"/>
              </a:spcBef>
              <a:buFont typeface="Wingdings" pitchFamily="2" charset="2"/>
              <a:buNone/>
            </a:pPr>
            <a:r>
              <a:rPr lang="en-IN" dirty="0" smtClean="0">
                <a:latin typeface="Cambria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Cambria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0000FF"/>
                </a:solidFill>
                <a:latin typeface="Cambria" pitchFamily="18" charset="0"/>
              </a:rPr>
              <a:t>Objectives of the Scheme</a:t>
            </a:r>
            <a:endParaRPr lang="en-US" altLang="en-US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4363156"/>
            <a:ext cx="3962399" cy="24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81000"/>
            <a:ext cx="7772400" cy="685800"/>
          </a:xfrm>
          <a:prstGeom prst="rect">
            <a:avLst/>
          </a:prstGeom>
          <a:solidFill>
            <a:srgbClr val="92D050"/>
          </a:solidFill>
          <a:ln>
            <a:solidFill>
              <a:srgbClr val="FF9900"/>
            </a:solidFill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Programmes  under EEAT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143000"/>
            <a:ext cx="5105400" cy="5715000"/>
          </a:xfrm>
          <a:prstGeom prst="rect">
            <a:avLst/>
          </a:prstGeom>
        </p:spPr>
        <p:txBody>
          <a:bodyPr/>
          <a:lstStyle/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altLang="en-US" sz="105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National Green Corps, NGC 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(Target group:  Classes </a:t>
            </a:r>
            <a:r>
              <a:rPr kumimoji="0" lang="en-IN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upto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IN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XIIth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Class &amp; College level)</a:t>
            </a:r>
          </a:p>
          <a:p>
            <a:pPr marL="1436688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GLOBE programme</a:t>
            </a:r>
          </a:p>
          <a:p>
            <a:pPr marL="1436688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Green Good Deeds initiative</a:t>
            </a: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National Nature Camping Programme, NNCP 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(Target group : </a:t>
            </a:r>
            <a:r>
              <a:rPr kumimoji="0" lang="en-IN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VI</a:t>
            </a:r>
            <a:r>
              <a:rPr kumimoji="0" lang="en-IN" sz="20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-</a:t>
            </a:r>
            <a:r>
              <a:rPr kumimoji="0" lang="en-IN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VIII</a:t>
            </a:r>
            <a:r>
              <a:rPr kumimoji="0" lang="en-IN" sz="2000" b="0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</a:t>
            </a:r>
            <a:r>
              <a:rPr kumimoji="0" lang="en-I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Class and College level)</a:t>
            </a: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2"/>
              <a:tabLst/>
              <a:defRPr/>
            </a:pPr>
            <a:r>
              <a:rPr kumimoji="0" lang="en-I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Capacity Building programmes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(Target group : students and teachers)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5600" marR="0" lvl="0" indent="-355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181600" y="1828800"/>
          <a:ext cx="449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solidFill>
            <a:srgbClr val="92D05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031875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latin typeface="Tahoma" pitchFamily="34" charset="0"/>
                <a:ea typeface="+mj-ea"/>
                <a:cs typeface="Times New Roman" pitchFamily="18" charset="0"/>
              </a:rPr>
              <a:t> 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National Green Corps (NGC) “</a:t>
            </a:r>
            <a:r>
              <a:rPr lang="en-US" sz="3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Ecoclub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en-US" sz="32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Programme</a:t>
            </a:r>
            <a:r>
              <a:rPr lang="en-US" sz="3200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endParaRPr lang="en-US" sz="4400" kern="0" dirty="0">
              <a:solidFill>
                <a:srgbClr val="FFFF00"/>
              </a:solidFill>
              <a:latin typeface="Tahom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1697"/>
            <a:ext cx="8305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algn="just">
              <a:spcBef>
                <a:spcPct val="20000"/>
              </a:spcBef>
              <a:buClr>
                <a:srgbClr val="080808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Launched in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2001-2002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spread environmental awareness.</a:t>
            </a:r>
          </a:p>
          <a:p>
            <a:pPr marL="344488" indent="-344488" algn="just">
              <a:spcBef>
                <a:spcPct val="20000"/>
              </a:spcBef>
              <a:buClr>
                <a:srgbClr val="080808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Coverage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per District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 from 250 schools in  2005-06 to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Ecoclubs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2019-20.</a:t>
            </a:r>
          </a:p>
          <a:p>
            <a:pPr marL="344488" indent="-344488" algn="just">
              <a:spcBef>
                <a:spcPct val="20000"/>
              </a:spcBef>
              <a:buClr>
                <a:srgbClr val="080808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assistance increased from Rs.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2,500/- per school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per annum during 2005-06 and now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Rs 5000/- during 2017-18 (~USD 80).</a:t>
            </a:r>
          </a:p>
          <a:p>
            <a:pPr marL="344488" indent="-344488" algn="just">
              <a:spcBef>
                <a:spcPct val="20000"/>
              </a:spcBef>
              <a:buClr>
                <a:srgbClr val="080808"/>
              </a:buClr>
              <a:buSzPct val="85000"/>
              <a:buFont typeface="Wingdings" pitchFamily="2" charset="2"/>
              <a:buChar char="Ø"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F2\Desktop\20180411_101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1"/>
            <a:ext cx="3352800" cy="2362200"/>
          </a:xfrm>
          <a:prstGeom prst="rect">
            <a:avLst/>
          </a:prstGeom>
          <a:noFill/>
        </p:spPr>
      </p:pic>
      <p:pic>
        <p:nvPicPr>
          <p:cNvPr id="5" name="Picture 3" descr="C:\Users\F2\Desktop\20180411_101555.jpg"/>
          <p:cNvPicPr>
            <a:picLocks noChangeAspect="1" noChangeArrowheads="1"/>
          </p:cNvPicPr>
          <p:nvPr/>
        </p:nvPicPr>
        <p:blipFill>
          <a:blip r:embed="rId3" cstate="print"/>
          <a:srcRect l="31618" t="5120" r="21814"/>
          <a:stretch>
            <a:fillRect/>
          </a:stretch>
        </p:blipFill>
        <p:spPr bwMode="auto">
          <a:xfrm rot="5400000">
            <a:off x="5926931" y="3750470"/>
            <a:ext cx="2362200" cy="3395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5715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Reuse of plastics by Eco-clubs in Sikkim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05800" cy="914400"/>
          </a:xfrm>
        </p:spPr>
        <p:txBody>
          <a:bodyPr/>
          <a:lstStyle/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2800" b="1" dirty="0" smtClean="0">
                <a:solidFill>
                  <a:srgbClr val="0000FF"/>
                </a:solidFill>
              </a:rPr>
              <a:t>No. of Eco-clubs supported during last three years</a:t>
            </a:r>
            <a:endParaRPr lang="en-IN" sz="2800" b="1" kern="12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600200"/>
          <a:ext cx="7620001" cy="26280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58333"/>
                <a:gridCol w="2892779"/>
                <a:gridCol w="3668889"/>
              </a:tblGrid>
              <a:tr h="84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/>
                        <a:t>S.No</a:t>
                      </a:r>
                      <a:r>
                        <a:rPr lang="en-IN" sz="2400" dirty="0"/>
                        <a:t>.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/>
                        <a:t>Year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No. of Eco-clubs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595596"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400" dirty="0" smtClean="0"/>
                        <a:t>1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2018-19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75,000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5955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2017-18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75,000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  <a:tr h="59559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2016-17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/>
                        <a:t>90,000</a:t>
                      </a:r>
                      <a:endParaRPr lang="en-IN" sz="2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 descr="image1 (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46723"/>
            <a:ext cx="3276600" cy="195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SB_29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4495800"/>
            <a:ext cx="4114800" cy="1899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0" y="6396335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Mass awareness rally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838200" y="6396335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Plantation drive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533400"/>
          </a:xfrm>
        </p:spPr>
        <p:txBody>
          <a:bodyPr/>
          <a:lstStyle/>
          <a:p>
            <a:pPr eaLnBrk="1" hangingPunct="1"/>
            <a:r>
              <a:rPr lang="en-IN" sz="2400" b="1" dirty="0" smtClean="0">
                <a:solidFill>
                  <a:srgbClr val="0000FF"/>
                </a:solidFill>
              </a:rPr>
              <a:t/>
            </a:r>
            <a:br>
              <a:rPr lang="en-IN" sz="2400" b="1" dirty="0" smtClean="0">
                <a:solidFill>
                  <a:srgbClr val="0000FF"/>
                </a:solidFill>
              </a:rPr>
            </a:br>
            <a:r>
              <a:rPr lang="en-IN" sz="2400" b="1" dirty="0" smtClean="0">
                <a:solidFill>
                  <a:srgbClr val="0000FF"/>
                </a:solidFill>
              </a:rPr>
              <a:t>Funds released to State Nodal Agencies during last three years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799" y="1732618"/>
          <a:ext cx="8001001" cy="352518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3439"/>
                <a:gridCol w="2574396"/>
                <a:gridCol w="2074333"/>
                <a:gridCol w="2518833"/>
              </a:tblGrid>
              <a:tr h="1419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/>
                        <a:t>S.No</a:t>
                      </a:r>
                      <a:r>
                        <a:rPr lang="en-IN" sz="2000" dirty="0"/>
                        <a:t>.</a:t>
                      </a:r>
                      <a:endParaRPr lang="en-I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Year</a:t>
                      </a:r>
                      <a:endParaRPr lang="en-I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Funds </a:t>
                      </a:r>
                      <a:r>
                        <a:rPr lang="en-IN" sz="2000" dirty="0" smtClean="0"/>
                        <a:t>released (in INR)</a:t>
                      </a:r>
                      <a:endParaRPr lang="en-I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Funds released (in USD)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1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2018-19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40.00 </a:t>
                      </a:r>
                      <a:r>
                        <a:rPr lang="en-IN" sz="2000" dirty="0" err="1" smtClean="0"/>
                        <a:t>cr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60,00,000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9803"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endParaRPr lang="en-IN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2017-18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40.00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 </a:t>
                      </a:r>
                      <a:r>
                        <a:rPr lang="en-IN" sz="2000" dirty="0" err="1" smtClean="0"/>
                        <a:t>cr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60,00,000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81780">
                <a:tc>
                  <a:txBody>
                    <a:bodyPr/>
                    <a:lstStyle/>
                    <a:p>
                      <a:r>
                        <a:rPr lang="en-IN" dirty="0" smtClean="0"/>
                        <a:t>3</a:t>
                      </a:r>
                      <a:endParaRPr lang="en-IN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2016-17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48.00 </a:t>
                      </a:r>
                      <a:r>
                        <a:rPr lang="en-IN" sz="2000" dirty="0" err="1" smtClean="0"/>
                        <a:t>cr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/>
                        <a:t>72,00,000</a:t>
                      </a:r>
                      <a:endParaRPr lang="en-IN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248400"/>
            <a:ext cx="776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2019-20, there is budget of Rs 50 </a:t>
            </a:r>
            <a:r>
              <a:rPr lang="en-US" dirty="0" err="1" smtClean="0"/>
              <a:t>cr</a:t>
            </a:r>
            <a:r>
              <a:rPr lang="en-US" dirty="0" smtClean="0"/>
              <a:t> (71,37,250 USD)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066800"/>
          </a:xfrm>
        </p:spPr>
        <p:txBody>
          <a:bodyPr/>
          <a:lstStyle/>
          <a:p>
            <a:pPr lvl="0" indent="457200" eaLnBrk="1" hangingPunct="1"/>
            <a:r>
              <a:rPr lang="en-US" sz="3200" b="1" dirty="0" smtClean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Activities being undertaken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2971800"/>
          </a:xfrm>
        </p:spPr>
        <p:txBody>
          <a:bodyPr/>
          <a:lstStyle/>
          <a:p>
            <a:pPr lvl="0" algn="just"/>
            <a:r>
              <a:rPr lang="en-GB" sz="2000" b="1" dirty="0" smtClean="0"/>
              <a:t>Awareness on solid waste management </a:t>
            </a:r>
            <a:r>
              <a:rPr lang="en-GB" sz="2000" dirty="0" smtClean="0"/>
              <a:t>through waste segregation (biodegradable and  non-biodegradable); establishing 2-Bins in schools– (1) Blue Bin for dry waste like Paper waste, Glass waste, E-waste and (2) Green Bin for wet waste. </a:t>
            </a:r>
          </a:p>
          <a:p>
            <a:pPr lvl="0" algn="just"/>
            <a:r>
              <a:rPr lang="en-GB" sz="2000" b="1" dirty="0" smtClean="0"/>
              <a:t>Plantation drives</a:t>
            </a:r>
            <a:r>
              <a:rPr lang="en-GB" sz="2000" dirty="0" smtClean="0"/>
              <a:t>.</a:t>
            </a:r>
          </a:p>
          <a:p>
            <a:pPr algn="just"/>
            <a:r>
              <a:rPr lang="en-GB" sz="2000" b="1" dirty="0" smtClean="0"/>
              <a:t>Celebration of important environmental days </a:t>
            </a:r>
            <a:r>
              <a:rPr lang="en-GB" sz="2000" dirty="0" smtClean="0"/>
              <a:t>in schools such as World Environment Day, World Wetland Day, Earth Day, etc. </a:t>
            </a:r>
            <a:endParaRPr lang="en-US" sz="2000" dirty="0" smtClean="0"/>
          </a:p>
          <a:p>
            <a:pPr lvl="0" algn="just"/>
            <a:r>
              <a:rPr lang="en-GB" sz="2000" b="1" dirty="0" smtClean="0"/>
              <a:t>Cleanliness drives</a:t>
            </a:r>
            <a:endParaRPr lang="en-US" sz="2000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9912" t="21875" r="22108" b="16667"/>
          <a:stretch>
            <a:fillRect/>
          </a:stretch>
        </p:blipFill>
        <p:spPr bwMode="auto">
          <a:xfrm>
            <a:off x="0" y="38862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7" descr="C:\Users\seiaa\Desktop\Visit-2015\Monitoring_2015\Ujjain_M\model\IMG_5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5105400" cy="286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5684</TotalTime>
  <Words>1205</Words>
  <Application>Microsoft Office PowerPoint</Application>
  <PresentationFormat>On-screen Show (4:3)</PresentationFormat>
  <Paragraphs>195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  </vt:lpstr>
      <vt:lpstr>India: Challenges &amp; Opportunities</vt:lpstr>
      <vt:lpstr>                                                                                                  </vt:lpstr>
      <vt:lpstr>Slide 4</vt:lpstr>
      <vt:lpstr>Slide 5</vt:lpstr>
      <vt:lpstr>Slide 6</vt:lpstr>
      <vt:lpstr>No. of Eco-clubs supported during last three years</vt:lpstr>
      <vt:lpstr> Funds released to State Nodal Agencies during last three years</vt:lpstr>
      <vt:lpstr>Activities being undertaken</vt:lpstr>
      <vt:lpstr>Slide 10</vt:lpstr>
      <vt:lpstr>  ‘Green Pledge’ </vt:lpstr>
      <vt:lpstr>Slide 12</vt:lpstr>
      <vt:lpstr>Slide 13</vt:lpstr>
      <vt:lpstr>IMPACT</vt:lpstr>
      <vt:lpstr>Slide 15</vt:lpstr>
      <vt:lpstr>Restructuring of the GLOBE programme </vt:lpstr>
      <vt:lpstr>GLOBE Programme Plan of Action</vt:lpstr>
      <vt:lpstr>Slide 18</vt:lpstr>
      <vt:lpstr>Slide 19</vt:lpstr>
      <vt:lpstr>Slide 20</vt:lpstr>
      <vt:lpstr>Slide 21</vt:lpstr>
    </vt:vector>
  </TitlesOfParts>
  <Company>CICR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KRANTHI</dc:creator>
  <cp:lastModifiedBy>ZHp0</cp:lastModifiedBy>
  <cp:revision>836</cp:revision>
  <dcterms:created xsi:type="dcterms:W3CDTF">2006-04-17T09:20:11Z</dcterms:created>
  <dcterms:modified xsi:type="dcterms:W3CDTF">2019-05-17T09:28:46Z</dcterms:modified>
</cp:coreProperties>
</file>